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6223E52B-C2F8-4C17-BC84-4B0218E3E61A}" type="datetimeFigureOut">
              <a:rPr lang="el-GR" smtClean="0"/>
              <a:t>4/2/2015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849784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223E52B-C2F8-4C17-BC84-4B0218E3E61A}" type="datetimeFigureOut">
              <a:rPr lang="el-GR" smtClean="0"/>
              <a:t>4/2/2015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2163682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223E52B-C2F8-4C17-BC84-4B0218E3E61A}" type="datetimeFigureOut">
              <a:rPr lang="el-GR" smtClean="0"/>
              <a:t>4/2/2015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4180577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223E52B-C2F8-4C17-BC84-4B0218E3E61A}" type="datetimeFigureOut">
              <a:rPr lang="el-GR" smtClean="0"/>
              <a:t>4/2/2015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1977096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23E52B-C2F8-4C17-BC84-4B0218E3E61A}" type="datetimeFigureOut">
              <a:rPr lang="el-GR" smtClean="0"/>
              <a:t>4/2/2015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548656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6223E52B-C2F8-4C17-BC84-4B0218E3E61A}" type="datetimeFigureOut">
              <a:rPr lang="el-GR" smtClean="0"/>
              <a:t>4/2/2015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165339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6223E52B-C2F8-4C17-BC84-4B0218E3E61A}" type="datetimeFigureOut">
              <a:rPr lang="el-GR" smtClean="0"/>
              <a:t>4/2/2015</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1372116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6223E52B-C2F8-4C17-BC84-4B0218E3E61A}" type="datetimeFigureOut">
              <a:rPr lang="el-GR" smtClean="0"/>
              <a:t>4/2/2015</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782831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23E52B-C2F8-4C17-BC84-4B0218E3E61A}" type="datetimeFigureOut">
              <a:rPr lang="el-GR" smtClean="0"/>
              <a:t>4/2/2015</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2250119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23E52B-C2F8-4C17-BC84-4B0218E3E61A}" type="datetimeFigureOut">
              <a:rPr lang="el-GR" smtClean="0"/>
              <a:t>4/2/2015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546213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23E52B-C2F8-4C17-BC84-4B0218E3E61A}" type="datetimeFigureOut">
              <a:rPr lang="el-GR" smtClean="0"/>
              <a:t>4/2/2015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8AAA7200-DD54-4103-8D6F-DDA819944CAB}" type="slidenum">
              <a:rPr lang="el-GR" smtClean="0"/>
              <a:t>‹#›</a:t>
            </a:fld>
            <a:endParaRPr lang="el-GR"/>
          </a:p>
        </p:txBody>
      </p:sp>
    </p:spTree>
    <p:extLst>
      <p:ext uri="{BB962C8B-B14F-4D97-AF65-F5344CB8AC3E}">
        <p14:creationId xmlns:p14="http://schemas.microsoft.com/office/powerpoint/2010/main" val="331611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23E52B-C2F8-4C17-BC84-4B0218E3E61A}" type="datetimeFigureOut">
              <a:rPr lang="el-GR" smtClean="0"/>
              <a:t>4/2/2015</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A7200-DD54-4103-8D6F-DDA819944CAB}" type="slidenum">
              <a:rPr lang="el-GR" smtClean="0"/>
              <a:t>‹#›</a:t>
            </a:fld>
            <a:endParaRPr lang="el-GR"/>
          </a:p>
        </p:txBody>
      </p:sp>
    </p:spTree>
    <p:extLst>
      <p:ext uri="{BB962C8B-B14F-4D97-AF65-F5344CB8AC3E}">
        <p14:creationId xmlns:p14="http://schemas.microsoft.com/office/powerpoint/2010/main" val="39317800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InfoGraphics</a:t>
            </a:r>
            <a:endParaRPr lang="el-GR" dirty="0"/>
          </a:p>
        </p:txBody>
      </p:sp>
      <p:sp>
        <p:nvSpPr>
          <p:cNvPr id="5" name="Subtitle 4"/>
          <p:cNvSpPr>
            <a:spLocks noGrp="1"/>
          </p:cNvSpPr>
          <p:nvPr>
            <p:ph type="subTitle" idx="1"/>
          </p:nvPr>
        </p:nvSpPr>
        <p:spPr/>
        <p:txBody>
          <a:bodyPr/>
          <a:lstStyle/>
          <a:p>
            <a:r>
              <a:rPr lang="el-GR" dirty="0" smtClean="0">
                <a:solidFill>
                  <a:schemeClr val="tx1"/>
                </a:solidFill>
              </a:rPr>
              <a:t>Μάριος Δαμίγος-02110062</a:t>
            </a:r>
          </a:p>
          <a:p>
            <a:r>
              <a:rPr lang="el-GR" dirty="0" smtClean="0">
                <a:solidFill>
                  <a:schemeClr val="tx1"/>
                </a:solidFill>
              </a:rPr>
              <a:t>Αθανάσιος Λιατσικούρας-02110067</a:t>
            </a:r>
            <a:endParaRPr lang="el-GR" dirty="0">
              <a:solidFill>
                <a:schemeClr val="tx1"/>
              </a:solidFill>
            </a:endParaRPr>
          </a:p>
        </p:txBody>
      </p:sp>
    </p:spTree>
    <p:extLst>
      <p:ext uri="{BB962C8B-B14F-4D97-AF65-F5344CB8AC3E}">
        <p14:creationId xmlns:p14="http://schemas.microsoft.com/office/powerpoint/2010/main" val="2262336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n-US" u="sng" dirty="0" smtClean="0"/>
              <a:t>Hepg2</a:t>
            </a:r>
          </a:p>
          <a:p>
            <a:pPr marL="0" indent="0">
              <a:buNone/>
            </a:pP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2492896"/>
            <a:ext cx="5201920" cy="3901440"/>
          </a:xfrm>
          <a:prstGeom prst="rect">
            <a:avLst/>
          </a:prstGeom>
        </p:spPr>
      </p:pic>
    </p:spTree>
    <p:extLst>
      <p:ext uri="{BB962C8B-B14F-4D97-AF65-F5344CB8AC3E}">
        <p14:creationId xmlns:p14="http://schemas.microsoft.com/office/powerpoint/2010/main" val="335339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l-GR" u="sng" dirty="0"/>
              <a:t>Huh7</a:t>
            </a:r>
            <a:r>
              <a:rPr lang="el-GR" dirty="0" smtClean="0"/>
              <a:t/>
            </a:r>
            <a:br>
              <a:rPr lang="el-GR" dirty="0" smtClean="0"/>
            </a:br>
            <a:r>
              <a:rPr lang="el-GR" dirty="0"/>
              <a:t>Πρόκειται για ηπατικά κύττρα ανθρώπων γένους αρσενικού που χρησιμοποιούνται για την μελέτη του ηπατικού καρκίνου. Π</a:t>
            </a:r>
            <a:r>
              <a:rPr lang="el-GR" dirty="0" smtClean="0"/>
              <a:t>ροήλθαν </a:t>
            </a:r>
            <a:r>
              <a:rPr lang="el-GR" dirty="0"/>
              <a:t>από 57-χρονους </a:t>
            </a:r>
            <a:r>
              <a:rPr lang="el-GR" dirty="0" smtClean="0"/>
              <a:t>ανθρώπους.</a:t>
            </a:r>
            <a:endParaRPr lang="el-GR" dirty="0"/>
          </a:p>
        </p:txBody>
      </p:sp>
    </p:spTree>
    <p:extLst>
      <p:ext uri="{BB962C8B-B14F-4D97-AF65-F5344CB8AC3E}">
        <p14:creationId xmlns:p14="http://schemas.microsoft.com/office/powerpoint/2010/main" val="1954002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n-US" u="sng" dirty="0" smtClean="0"/>
              <a:t>Huh7</a:t>
            </a:r>
          </a:p>
          <a:p>
            <a:pPr marL="0" indent="0">
              <a:buNone/>
            </a:pP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2404620"/>
            <a:ext cx="6298178" cy="3803130"/>
          </a:xfrm>
          <a:prstGeom prst="rect">
            <a:avLst/>
          </a:prstGeom>
        </p:spPr>
      </p:pic>
    </p:spTree>
    <p:extLst>
      <p:ext uri="{BB962C8B-B14F-4D97-AF65-F5344CB8AC3E}">
        <p14:creationId xmlns:p14="http://schemas.microsoft.com/office/powerpoint/2010/main" val="2981678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l-GR" u="sng" dirty="0"/>
              <a:t>Mhc</a:t>
            </a:r>
            <a:r>
              <a:rPr lang="el-GR" dirty="0" smtClean="0"/>
              <a:t/>
            </a:r>
            <a:br>
              <a:rPr lang="el-GR" dirty="0" smtClean="0"/>
            </a:br>
            <a:r>
              <a:rPr lang="el-GR" dirty="0" smtClean="0"/>
              <a:t/>
            </a:r>
            <a:br>
              <a:rPr lang="el-GR" dirty="0" smtClean="0"/>
            </a:br>
            <a:r>
              <a:rPr lang="el-GR" dirty="0"/>
              <a:t>Αρχικά για Major Histocompatibility Complex. Είναι μια σειρά από επιφανειακά κυτταρικά μόρια που κωδικοποιούνται από μια οικογένεια γονιδίων που ελέγχουν το ανοσοποιητικό σύστημα στα σπονδυλωτά.</a:t>
            </a:r>
          </a:p>
        </p:txBody>
      </p:sp>
    </p:spTree>
    <p:extLst>
      <p:ext uri="{BB962C8B-B14F-4D97-AF65-F5344CB8AC3E}">
        <p14:creationId xmlns:p14="http://schemas.microsoft.com/office/powerpoint/2010/main" val="2333054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l-GR" u="sng" dirty="0"/>
              <a:t>Normal</a:t>
            </a:r>
            <a:r>
              <a:rPr lang="el-GR" dirty="0" smtClean="0"/>
              <a:t/>
            </a:r>
            <a:br>
              <a:rPr lang="el-GR" dirty="0" smtClean="0"/>
            </a:br>
            <a:r>
              <a:rPr lang="el-GR" dirty="0"/>
              <a:t>Πρόκειται για τα ανωτέρω Cell lines χωρίς όμως τις ηπατικές ασθένειες.</a:t>
            </a:r>
            <a:r>
              <a:rPr lang="el-GR" dirty="0" smtClean="0"/>
              <a:t/>
            </a:r>
            <a:br>
              <a:rPr lang="el-GR" dirty="0" smtClean="0"/>
            </a:br>
            <a:endParaRPr lang="el-GR" dirty="0"/>
          </a:p>
        </p:txBody>
      </p:sp>
    </p:spTree>
    <p:extLst>
      <p:ext uri="{BB962C8B-B14F-4D97-AF65-F5344CB8AC3E}">
        <p14:creationId xmlns:p14="http://schemas.microsoft.com/office/powerpoint/2010/main" val="3626433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Stimuli/ Inhibitors</a:t>
            </a:r>
            <a:endParaRPr lang="el-GR" dirty="0"/>
          </a:p>
        </p:txBody>
      </p:sp>
      <p:sp>
        <p:nvSpPr>
          <p:cNvPr id="3" name="Content Placeholder 2"/>
          <p:cNvSpPr>
            <a:spLocks noGrp="1"/>
          </p:cNvSpPr>
          <p:nvPr>
            <p:ph idx="1"/>
          </p:nvPr>
        </p:nvSpPr>
        <p:spPr/>
        <p:txBody>
          <a:bodyPr/>
          <a:lstStyle/>
          <a:p>
            <a:r>
              <a:rPr lang="el-GR" dirty="0" smtClean="0"/>
              <a:t>Χρησιμοποιούνται </a:t>
            </a:r>
            <a:r>
              <a:rPr lang="el-GR" dirty="0"/>
              <a:t>οι </a:t>
            </a:r>
            <a:r>
              <a:rPr lang="el-GR" dirty="0" smtClean="0"/>
              <a:t>εξής</a:t>
            </a:r>
            <a:r>
              <a:rPr lang="en-US" dirty="0" smtClean="0"/>
              <a:t> 8</a:t>
            </a:r>
            <a:r>
              <a:rPr lang="el-GR" dirty="0" smtClean="0"/>
              <a:t> </a:t>
            </a:r>
            <a:r>
              <a:rPr lang="el-GR" dirty="0"/>
              <a:t>διεγέρτες: </a:t>
            </a:r>
            <a:r>
              <a:rPr lang="en-US" dirty="0"/>
              <a:t>Il1b</a:t>
            </a:r>
            <a:r>
              <a:rPr lang="en-US" dirty="0" smtClean="0"/>
              <a:t>, </a:t>
            </a:r>
            <a:r>
              <a:rPr lang="en-US" dirty="0" err="1" smtClean="0"/>
              <a:t>Tgfa</a:t>
            </a:r>
            <a:r>
              <a:rPr lang="en-US" dirty="0" smtClean="0"/>
              <a:t>, Her, Ins, </a:t>
            </a:r>
            <a:r>
              <a:rPr lang="en-US" dirty="0" err="1" smtClean="0"/>
              <a:t>Hgf</a:t>
            </a:r>
            <a:r>
              <a:rPr lang="en-US" dirty="0" smtClean="0"/>
              <a:t>, Il6, </a:t>
            </a:r>
            <a:r>
              <a:rPr lang="en-US" dirty="0" err="1" smtClean="0"/>
              <a:t>Tnfa</a:t>
            </a:r>
            <a:r>
              <a:rPr lang="en-US" dirty="0" smtClean="0"/>
              <a:t>, </a:t>
            </a:r>
            <a:r>
              <a:rPr lang="en-US" dirty="0" err="1" smtClean="0"/>
              <a:t>Dme</a:t>
            </a:r>
            <a:endParaRPr lang="en-US" dirty="0" smtClean="0"/>
          </a:p>
          <a:p>
            <a:r>
              <a:rPr lang="el-GR" dirty="0"/>
              <a:t>Χρησιμοποιούνται οι </a:t>
            </a:r>
            <a:r>
              <a:rPr lang="el-GR" dirty="0" smtClean="0"/>
              <a:t>εξής</a:t>
            </a:r>
            <a:r>
              <a:rPr lang="en-US" dirty="0" smtClean="0"/>
              <a:t> 12</a:t>
            </a:r>
            <a:r>
              <a:rPr lang="el-GR" dirty="0" smtClean="0"/>
              <a:t> </a:t>
            </a:r>
            <a:r>
              <a:rPr lang="el-GR" dirty="0"/>
              <a:t>αναστολείς</a:t>
            </a:r>
            <a:r>
              <a:rPr lang="el-GR" dirty="0" smtClean="0"/>
              <a:t>: </a:t>
            </a:r>
            <a:r>
              <a:rPr lang="en-US" dirty="0" err="1" smtClean="0"/>
              <a:t>Lapa</a:t>
            </a:r>
            <a:r>
              <a:rPr lang="en-US" dirty="0" smtClean="0"/>
              <a:t>, </a:t>
            </a:r>
            <a:r>
              <a:rPr lang="en-US" dirty="0" err="1" smtClean="0"/>
              <a:t>Gefi</a:t>
            </a:r>
            <a:r>
              <a:rPr lang="en-US" dirty="0" smtClean="0"/>
              <a:t>, </a:t>
            </a:r>
            <a:r>
              <a:rPr lang="en-US" dirty="0" err="1" smtClean="0"/>
              <a:t>Sora</a:t>
            </a:r>
            <a:r>
              <a:rPr lang="en-US" dirty="0" smtClean="0"/>
              <a:t>, </a:t>
            </a:r>
            <a:r>
              <a:rPr lang="en-US" dirty="0" err="1" smtClean="0"/>
              <a:t>Erlo</a:t>
            </a:r>
            <a:r>
              <a:rPr lang="en-US" dirty="0" smtClean="0"/>
              <a:t>, </a:t>
            </a:r>
            <a:r>
              <a:rPr lang="en-US" dirty="0" err="1" smtClean="0"/>
              <a:t>Vande</a:t>
            </a:r>
            <a:r>
              <a:rPr lang="en-US" dirty="0" smtClean="0"/>
              <a:t>, </a:t>
            </a:r>
            <a:r>
              <a:rPr lang="en-US" dirty="0" err="1" smtClean="0"/>
              <a:t>Suni</a:t>
            </a:r>
            <a:r>
              <a:rPr lang="en-US" dirty="0" smtClean="0"/>
              <a:t>, </a:t>
            </a:r>
            <a:r>
              <a:rPr lang="en-US" dirty="0" err="1" smtClean="0"/>
              <a:t>Dasa</a:t>
            </a:r>
            <a:r>
              <a:rPr lang="en-US" dirty="0" smtClean="0"/>
              <a:t>, </a:t>
            </a:r>
            <a:r>
              <a:rPr lang="en-US" dirty="0" err="1" smtClean="0"/>
              <a:t>Borte</a:t>
            </a:r>
            <a:r>
              <a:rPr lang="en-US" dirty="0" smtClean="0"/>
              <a:t>, </a:t>
            </a:r>
            <a:r>
              <a:rPr lang="en-US" dirty="0" err="1" smtClean="0"/>
              <a:t>Inj</a:t>
            </a:r>
            <a:r>
              <a:rPr lang="en-US" dirty="0" smtClean="0"/>
              <a:t>, Mekpd32, Pi103, </a:t>
            </a:r>
            <a:r>
              <a:rPr lang="en-US" dirty="0" err="1" smtClean="0"/>
              <a:t>Dmso</a:t>
            </a:r>
            <a:r>
              <a:rPr lang="en-US" dirty="0" smtClean="0"/>
              <a:t/>
            </a:r>
            <a:br>
              <a:rPr lang="en-US" dirty="0" smtClean="0"/>
            </a:br>
            <a:r>
              <a:rPr lang="en-US" dirty="0" smtClean="0"/>
              <a:t/>
            </a:r>
            <a:br>
              <a:rPr lang="en-US" dirty="0" smtClean="0"/>
            </a:br>
            <a:endParaRPr lang="el-GR" dirty="0"/>
          </a:p>
        </p:txBody>
      </p:sp>
    </p:spTree>
    <p:extLst>
      <p:ext uri="{BB962C8B-B14F-4D97-AF65-F5344CB8AC3E}">
        <p14:creationId xmlns:p14="http://schemas.microsoft.com/office/powerpoint/2010/main" val="847304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Μετρούμενες Πρωτείνες</a:t>
            </a:r>
            <a:endParaRPr lang="el-GR" dirty="0"/>
          </a:p>
        </p:txBody>
      </p:sp>
      <p:sp>
        <p:nvSpPr>
          <p:cNvPr id="3" name="Content Placeholder 2"/>
          <p:cNvSpPr>
            <a:spLocks noGrp="1"/>
          </p:cNvSpPr>
          <p:nvPr>
            <p:ph idx="1"/>
          </p:nvPr>
        </p:nvSpPr>
        <p:spPr/>
        <p:txBody>
          <a:bodyPr/>
          <a:lstStyle/>
          <a:p>
            <a:r>
              <a:rPr lang="el-GR" dirty="0" smtClean="0"/>
              <a:t>Μετρώνται οι εξής 21 πρωτείνες: </a:t>
            </a:r>
            <a:r>
              <a:rPr lang="en-US" dirty="0" smtClean="0"/>
              <a:t>AKT</a:t>
            </a:r>
            <a:r>
              <a:rPr lang="en-US" dirty="0"/>
              <a:t>, ERK12, GSK3, HISTH3, HSP27, IKB, IRB, IRS1, JNK, MEK1, P38MAPK, P70S6, P90RSK, SRC, STAT3, CKIT, CMETHGFR, ERBB2, IGFR, PDGF</a:t>
            </a:r>
            <a:endParaRPr lang="el-GR" dirty="0"/>
          </a:p>
        </p:txBody>
      </p:sp>
    </p:spTree>
    <p:extLst>
      <p:ext uri="{BB962C8B-B14F-4D97-AF65-F5344CB8AC3E}">
        <p14:creationId xmlns:p14="http://schemas.microsoft.com/office/powerpoint/2010/main" val="231004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Infographics</a:t>
            </a:r>
            <a:endParaRPr lang="el-GR" dirty="0"/>
          </a:p>
        </p:txBody>
      </p:sp>
      <p:sp>
        <p:nvSpPr>
          <p:cNvPr id="3" name="Content Placeholder 2"/>
          <p:cNvSpPr>
            <a:spLocks noGrp="1"/>
          </p:cNvSpPr>
          <p:nvPr>
            <p:ph idx="1"/>
          </p:nvPr>
        </p:nvSpPr>
        <p:spPr/>
        <p:txBody>
          <a:bodyPr/>
          <a:lstStyle/>
          <a:p>
            <a:r>
              <a:rPr lang="el-GR" dirty="0"/>
              <a:t>Τα Infographics όπως προαναφέρθηκε ασχολούνται με την σχηματική απεικόνιση πληροφοριών με τρόπο ώστε ο αναγνώστης να μπορεί εύκολα να την διαχειριστεί.</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789040"/>
            <a:ext cx="4157946" cy="3068960"/>
          </a:xfrm>
          <a:prstGeom prst="rect">
            <a:avLst/>
          </a:prstGeom>
        </p:spPr>
      </p:pic>
    </p:spTree>
    <p:extLst>
      <p:ext uri="{BB962C8B-B14F-4D97-AF65-F5344CB8AC3E}">
        <p14:creationId xmlns:p14="http://schemas.microsoft.com/office/powerpoint/2010/main" val="41999109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sp>
        <p:nvSpPr>
          <p:cNvPr id="3" name="Content Placeholder 2"/>
          <p:cNvSpPr>
            <a:spLocks noGrp="1"/>
          </p:cNvSpPr>
          <p:nvPr>
            <p:ph idx="1"/>
          </p:nvPr>
        </p:nvSpPr>
        <p:spPr/>
        <p:txBody>
          <a:bodyPr/>
          <a:lstStyle/>
          <a:p>
            <a:r>
              <a:rPr lang="el-GR" dirty="0"/>
              <a:t>Μέχρι πρότινος τα δεδομένα από τέτοια πειράματα πλοτάρονταν με Data-Rail</a:t>
            </a:r>
            <a:r>
              <a:rPr lang="el-GR" dirty="0" smtClean="0"/>
              <a:t>.</a:t>
            </a:r>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852936"/>
            <a:ext cx="4723781" cy="3789040"/>
          </a:xfrm>
          <a:prstGeom prst="rect">
            <a:avLst/>
          </a:prstGeom>
        </p:spPr>
      </p:pic>
    </p:spTree>
    <p:extLst>
      <p:ext uri="{BB962C8B-B14F-4D97-AF65-F5344CB8AC3E}">
        <p14:creationId xmlns:p14="http://schemas.microsoft.com/office/powerpoint/2010/main" val="4113032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sp>
        <p:nvSpPr>
          <p:cNvPr id="3" name="Content Placeholder 2"/>
          <p:cNvSpPr>
            <a:spLocks noGrp="1"/>
          </p:cNvSpPr>
          <p:nvPr>
            <p:ph idx="1"/>
          </p:nvPr>
        </p:nvSpPr>
        <p:spPr/>
        <p:txBody>
          <a:bodyPr/>
          <a:lstStyle/>
          <a:p>
            <a:r>
              <a:rPr lang="el-GR" dirty="0"/>
              <a:t>Ένα Data-Rail για την περίπτωση του πειράματος μας, και εφόσον ο χρόνος αποτελεί ψευδο-διάσταση, θα μπορούσε να </a:t>
            </a:r>
            <a:r>
              <a:rPr lang="el-GR" dirty="0" smtClean="0"/>
              <a:t>είναι</a:t>
            </a:r>
            <a:endParaRPr lang="el-GR" dirty="0"/>
          </a:p>
        </p:txBody>
      </p:sp>
    </p:spTree>
    <p:extLst>
      <p:ext uri="{BB962C8B-B14F-4D97-AF65-F5344CB8AC3E}">
        <p14:creationId xmlns:p14="http://schemas.microsoft.com/office/powerpoint/2010/main" val="2739404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Εισαγωγή</a:t>
            </a:r>
            <a:endParaRPr lang="el-GR" dirty="0"/>
          </a:p>
        </p:txBody>
      </p:sp>
      <p:sp>
        <p:nvSpPr>
          <p:cNvPr id="3" name="Content Placeholder 2"/>
          <p:cNvSpPr>
            <a:spLocks noGrp="1"/>
          </p:cNvSpPr>
          <p:nvPr>
            <p:ph idx="1"/>
          </p:nvPr>
        </p:nvSpPr>
        <p:spPr/>
        <p:txBody>
          <a:bodyPr>
            <a:normAutofit fontScale="92500" lnSpcReduction="20000"/>
          </a:bodyPr>
          <a:lstStyle/>
          <a:p>
            <a:r>
              <a:rPr lang="el-GR" dirty="0"/>
              <a:t>Στη Βιολογία πολύ σημαντικό ρόλο παίζουν οι πειραματικές διαδικασίες. Τα αποτελέσματα που λαμβάνονται δίνουν την δυνατότητα στον Βιολόγο να κατανοήσει την λειτουργία των ζώντων οργανισμών. Για να μπορέσει όμως ο Βιολόγος να επεξεργαστεί τα αποτελέσματα ενός πειράματος, θα πρέπει αυτά να επεξεργαστούν και να παραχθούν στη συνέχεια γραφήματα που θα κάνουν την μετεπεξεργασία και την αποκωδικοποίηση των αποτελεσμάτων πιο εύκολη και σύντομη. </a:t>
            </a:r>
          </a:p>
        </p:txBody>
      </p:sp>
    </p:spTree>
    <p:extLst>
      <p:ext uri="{BB962C8B-B14F-4D97-AF65-F5344CB8AC3E}">
        <p14:creationId xmlns:p14="http://schemas.microsoft.com/office/powerpoint/2010/main" val="2316512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8264" y="1600200"/>
            <a:ext cx="8007472" cy="4525963"/>
          </a:xfrm>
        </p:spPr>
      </p:pic>
    </p:spTree>
    <p:extLst>
      <p:ext uri="{BB962C8B-B14F-4D97-AF65-F5344CB8AC3E}">
        <p14:creationId xmlns:p14="http://schemas.microsoft.com/office/powerpoint/2010/main" val="23331287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01404"/>
            <a:ext cx="8229600" cy="4523554"/>
          </a:xfrm>
        </p:spPr>
      </p:pic>
    </p:spTree>
    <p:extLst>
      <p:ext uri="{BB962C8B-B14F-4D97-AF65-F5344CB8AC3E}">
        <p14:creationId xmlns:p14="http://schemas.microsoft.com/office/powerpoint/2010/main" val="17275184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615522"/>
            <a:ext cx="8229600" cy="4495318"/>
          </a:xfrm>
        </p:spPr>
      </p:pic>
    </p:spTree>
    <p:extLst>
      <p:ext uri="{BB962C8B-B14F-4D97-AF65-F5344CB8AC3E}">
        <p14:creationId xmlns:p14="http://schemas.microsoft.com/office/powerpoint/2010/main" val="4206515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9453" y="1600200"/>
            <a:ext cx="8105093" cy="4525963"/>
          </a:xfrm>
        </p:spPr>
      </p:pic>
    </p:spTree>
    <p:extLst>
      <p:ext uri="{BB962C8B-B14F-4D97-AF65-F5344CB8AC3E}">
        <p14:creationId xmlns:p14="http://schemas.microsoft.com/office/powerpoint/2010/main" val="3755107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Data-Rail</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2582" y="1600200"/>
            <a:ext cx="8138835" cy="4525963"/>
          </a:xfrm>
        </p:spPr>
      </p:pic>
    </p:spTree>
    <p:extLst>
      <p:ext uri="{BB962C8B-B14F-4D97-AF65-F5344CB8AC3E}">
        <p14:creationId xmlns:p14="http://schemas.microsoft.com/office/powerpoint/2010/main" val="1486740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sp>
        <p:nvSpPr>
          <p:cNvPr id="3" name="Content Placeholder 2"/>
          <p:cNvSpPr>
            <a:spLocks noGrp="1"/>
          </p:cNvSpPr>
          <p:nvPr>
            <p:ph idx="1"/>
          </p:nvPr>
        </p:nvSpPr>
        <p:spPr/>
        <p:txBody>
          <a:bodyPr>
            <a:normAutofit/>
          </a:bodyPr>
          <a:lstStyle/>
          <a:p>
            <a:r>
              <a:rPr lang="el-GR" dirty="0"/>
              <a:t>Εναλλακτικά προτείνεται το πλοτάρισμα μέσω τριδιάστατων ραβδογραμμάτων:</a:t>
            </a:r>
            <a:r>
              <a:rPr lang="el-GR" dirty="0" smtClean="0"/>
              <a:t/>
            </a:r>
            <a:br>
              <a:rPr lang="el-GR" dirty="0" smtClean="0"/>
            </a:br>
            <a:r>
              <a:rPr lang="el-GR" dirty="0" smtClean="0"/>
              <a:t>Με τους αριθμούς 1-12 λογίζονται αντίστοιχα τα: </a:t>
            </a:r>
            <a:r>
              <a:rPr lang="en-US" dirty="0" err="1" smtClean="0"/>
              <a:t>Lapa</a:t>
            </a:r>
            <a:r>
              <a:rPr lang="en-US" dirty="0" smtClean="0"/>
              <a:t>, </a:t>
            </a:r>
            <a:r>
              <a:rPr lang="en-US" dirty="0" err="1" smtClean="0"/>
              <a:t>Gefi</a:t>
            </a:r>
            <a:r>
              <a:rPr lang="en-US" dirty="0" smtClean="0"/>
              <a:t>, </a:t>
            </a:r>
            <a:r>
              <a:rPr lang="en-US" dirty="0" err="1" smtClean="0"/>
              <a:t>Sora</a:t>
            </a:r>
            <a:r>
              <a:rPr lang="en-US" dirty="0" smtClean="0"/>
              <a:t>, </a:t>
            </a:r>
            <a:r>
              <a:rPr lang="en-US" dirty="0" err="1" smtClean="0"/>
              <a:t>Erlo</a:t>
            </a:r>
            <a:r>
              <a:rPr lang="en-US" dirty="0" smtClean="0"/>
              <a:t>, </a:t>
            </a:r>
            <a:r>
              <a:rPr lang="en-US" dirty="0" err="1" smtClean="0"/>
              <a:t>Vande</a:t>
            </a:r>
            <a:r>
              <a:rPr lang="en-US" dirty="0" smtClean="0"/>
              <a:t>, </a:t>
            </a:r>
            <a:r>
              <a:rPr lang="en-US" dirty="0" err="1" smtClean="0"/>
              <a:t>Suni</a:t>
            </a:r>
            <a:r>
              <a:rPr lang="en-US" dirty="0" smtClean="0"/>
              <a:t>, </a:t>
            </a:r>
            <a:r>
              <a:rPr lang="en-US" dirty="0" err="1" smtClean="0"/>
              <a:t>Dasa</a:t>
            </a:r>
            <a:r>
              <a:rPr lang="en-US" dirty="0" smtClean="0"/>
              <a:t>, </a:t>
            </a:r>
            <a:r>
              <a:rPr lang="en-US" dirty="0" err="1" smtClean="0"/>
              <a:t>Borte</a:t>
            </a:r>
            <a:r>
              <a:rPr lang="en-US" dirty="0" smtClean="0"/>
              <a:t>, </a:t>
            </a:r>
            <a:r>
              <a:rPr lang="en-US" dirty="0" err="1" smtClean="0"/>
              <a:t>Inj</a:t>
            </a:r>
            <a:r>
              <a:rPr lang="en-US" dirty="0" smtClean="0"/>
              <a:t>, Mekpd32, Pi103, </a:t>
            </a:r>
            <a:r>
              <a:rPr lang="en-US" dirty="0" err="1" smtClean="0"/>
              <a:t>Dmso</a:t>
            </a:r>
            <a:r>
              <a:rPr lang="el-GR" dirty="0" smtClean="0"/>
              <a:t> </a:t>
            </a:r>
          </a:p>
          <a:p>
            <a:r>
              <a:rPr lang="el-GR" dirty="0" smtClean="0"/>
              <a:t>Έτσι προκύπτουν τα διαγράμματα:</a:t>
            </a:r>
          </a:p>
        </p:txBody>
      </p:sp>
    </p:spTree>
    <p:extLst>
      <p:ext uri="{BB962C8B-B14F-4D97-AF65-F5344CB8AC3E}">
        <p14:creationId xmlns:p14="http://schemas.microsoft.com/office/powerpoint/2010/main" val="8943907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11142"/>
            <a:ext cx="8229600" cy="4104078"/>
          </a:xfrm>
        </p:spPr>
      </p:pic>
    </p:spTree>
    <p:extLst>
      <p:ext uri="{BB962C8B-B14F-4D97-AF65-F5344CB8AC3E}">
        <p14:creationId xmlns:p14="http://schemas.microsoft.com/office/powerpoint/2010/main" val="3009840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28296"/>
            <a:ext cx="8229600" cy="4069770"/>
          </a:xfrm>
        </p:spPr>
      </p:pic>
    </p:spTree>
    <p:extLst>
      <p:ext uri="{BB962C8B-B14F-4D97-AF65-F5344CB8AC3E}">
        <p14:creationId xmlns:p14="http://schemas.microsoft.com/office/powerpoint/2010/main" val="1617002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19719"/>
            <a:ext cx="8229600" cy="4086924"/>
          </a:xfrm>
        </p:spPr>
      </p:pic>
    </p:spTree>
    <p:extLst>
      <p:ext uri="{BB962C8B-B14F-4D97-AF65-F5344CB8AC3E}">
        <p14:creationId xmlns:p14="http://schemas.microsoft.com/office/powerpoint/2010/main" val="7105756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798277"/>
            <a:ext cx="8229600" cy="4129809"/>
          </a:xfrm>
        </p:spPr>
      </p:pic>
    </p:spTree>
    <p:extLst>
      <p:ext uri="{BB962C8B-B14F-4D97-AF65-F5344CB8AC3E}">
        <p14:creationId xmlns:p14="http://schemas.microsoft.com/office/powerpoint/2010/main" val="3744766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Εισαγωγή</a:t>
            </a:r>
            <a:endParaRPr lang="el-GR" dirty="0"/>
          </a:p>
        </p:txBody>
      </p:sp>
      <p:sp>
        <p:nvSpPr>
          <p:cNvPr id="3" name="Content Placeholder 2"/>
          <p:cNvSpPr>
            <a:spLocks noGrp="1"/>
          </p:cNvSpPr>
          <p:nvPr>
            <p:ph idx="1"/>
          </p:nvPr>
        </p:nvSpPr>
        <p:spPr/>
        <p:txBody>
          <a:bodyPr/>
          <a:lstStyle/>
          <a:p>
            <a:r>
              <a:rPr lang="el-GR" dirty="0" smtClean="0"/>
              <a:t>Infographics ονομάζεται η οπτική απεικόνιση δεδομένων ή αποτελεσμάτων μίας έρευνας ή μίας πειραματικής διαδικασίας.</a:t>
            </a:r>
          </a:p>
          <a:p>
            <a:pPr marL="0" indent="0">
              <a:buNone/>
            </a:pP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3212975"/>
            <a:ext cx="5976664" cy="3556957"/>
          </a:xfrm>
          <a:prstGeom prst="rect">
            <a:avLst/>
          </a:prstGeom>
        </p:spPr>
      </p:pic>
    </p:spTree>
    <p:extLst>
      <p:ext uri="{BB962C8B-B14F-4D97-AF65-F5344CB8AC3E}">
        <p14:creationId xmlns:p14="http://schemas.microsoft.com/office/powerpoint/2010/main" val="11624372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813294"/>
            <a:ext cx="8229600" cy="4099774"/>
          </a:xfrm>
        </p:spPr>
      </p:pic>
    </p:spTree>
    <p:extLst>
      <p:ext uri="{BB962C8B-B14F-4D97-AF65-F5344CB8AC3E}">
        <p14:creationId xmlns:p14="http://schemas.microsoft.com/office/powerpoint/2010/main" val="37065394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3D-Bars</a:t>
            </a:r>
            <a:endParaRPr lang="el-GR" dirty="0"/>
          </a:p>
        </p:txBody>
      </p:sp>
      <p:sp>
        <p:nvSpPr>
          <p:cNvPr id="3" name="Content Placeholder 2"/>
          <p:cNvSpPr>
            <a:spLocks noGrp="1"/>
          </p:cNvSpPr>
          <p:nvPr>
            <p:ph idx="1"/>
          </p:nvPr>
        </p:nvSpPr>
        <p:spPr/>
        <p:txBody>
          <a:bodyPr/>
          <a:lstStyle/>
          <a:p>
            <a:r>
              <a:rPr lang="el-GR" dirty="0" smtClean="0"/>
              <a:t>Στα ανωτέρω διαγράμματα το παρουσιαζόμενο μέγεθος είναι το πηλίκο της εκάστοτε ποσότητας πρωτείνης προς την αντίστοιχη ποσότητα σε </a:t>
            </a:r>
            <a:r>
              <a:rPr lang="en-US" dirty="0" err="1" smtClean="0"/>
              <a:t>unstimulated</a:t>
            </a:r>
            <a:r>
              <a:rPr lang="en-US" dirty="0" smtClean="0"/>
              <a:t> state. </a:t>
            </a:r>
            <a:endParaRPr lang="el-GR" dirty="0"/>
          </a:p>
        </p:txBody>
      </p:sp>
    </p:spTree>
    <p:extLst>
      <p:ext uri="{BB962C8B-B14F-4D97-AF65-F5344CB8AC3E}">
        <p14:creationId xmlns:p14="http://schemas.microsoft.com/office/powerpoint/2010/main" val="4230594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Ερωτήσεις</a:t>
            </a:r>
            <a:endParaRPr lang="el-GR"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2625" y="1805781"/>
            <a:ext cx="5238750" cy="4114800"/>
          </a:xfrm>
        </p:spPr>
      </p:pic>
    </p:spTree>
    <p:extLst>
      <p:ext uri="{BB962C8B-B14F-4D97-AF65-F5344CB8AC3E}">
        <p14:creationId xmlns:p14="http://schemas.microsoft.com/office/powerpoint/2010/main" val="765538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Το πείραμα</a:t>
            </a:r>
            <a:endParaRPr lang="el-GR" dirty="0"/>
          </a:p>
        </p:txBody>
      </p:sp>
      <p:sp>
        <p:nvSpPr>
          <p:cNvPr id="3" name="Content Placeholder 2"/>
          <p:cNvSpPr>
            <a:spLocks noGrp="1"/>
          </p:cNvSpPr>
          <p:nvPr>
            <p:ph idx="1"/>
          </p:nvPr>
        </p:nvSpPr>
        <p:spPr/>
        <p:txBody>
          <a:bodyPr>
            <a:normAutofit/>
          </a:bodyPr>
          <a:lstStyle/>
          <a:p>
            <a:r>
              <a:rPr lang="el-GR" dirty="0"/>
              <a:t>Κατά την διάρκεια της παρούσας εργασίας, </a:t>
            </a:r>
            <a:r>
              <a:rPr lang="el-GR" dirty="0" smtClean="0"/>
              <a:t>λήφθηκαν δεδομένα από </a:t>
            </a:r>
            <a:r>
              <a:rPr lang="el-GR" dirty="0"/>
              <a:t>ένα πείραμα κατά το οποίο μελετούταν η συμπεριφορά 5 cell lines υπό την επιροή 8 διεγερτών και 12 αναστολέων σε όλους τους πιθανούς συνδυασμούς. Για κάθε cell line στο τέλος του πειράματος μετρήθηκαν οι παραγόμενες ποσότητες 21 διαφορετικών πρωτεινών. </a:t>
            </a:r>
          </a:p>
        </p:txBody>
      </p:sp>
    </p:spTree>
    <p:extLst>
      <p:ext uri="{BB962C8B-B14F-4D97-AF65-F5344CB8AC3E}">
        <p14:creationId xmlns:p14="http://schemas.microsoft.com/office/powerpoint/2010/main" val="2169519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Το πείραμα</a:t>
            </a:r>
            <a:endParaRPr lang="el-GR" dirty="0"/>
          </a:p>
        </p:txBody>
      </p:sp>
      <p:sp>
        <p:nvSpPr>
          <p:cNvPr id="3" name="Content Placeholder 2"/>
          <p:cNvSpPr>
            <a:spLocks noGrp="1"/>
          </p:cNvSpPr>
          <p:nvPr>
            <p:ph idx="1"/>
          </p:nvPr>
        </p:nvSpPr>
        <p:spPr/>
        <p:txBody>
          <a:bodyPr/>
          <a:lstStyle/>
          <a:p>
            <a:r>
              <a:rPr lang="el-GR" dirty="0"/>
              <a:t>Τα ανωτέρω αποτέλεσαν στοιχεία ενός πενταδιάστατου μητρώου (cell lines, πρωτείνες, αναστολείς, διεγέρτες, χρονική διάρκεια πειράματος</a:t>
            </a:r>
            <a:r>
              <a:rPr lang="el-GR" dirty="0" smtClean="0"/>
              <a:t>).</a:t>
            </a:r>
          </a:p>
          <a:p>
            <a:endParaRPr lang="el-GR"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712" y="3613318"/>
            <a:ext cx="5184576" cy="3240360"/>
          </a:xfrm>
          <a:prstGeom prst="rect">
            <a:avLst/>
          </a:prstGeom>
        </p:spPr>
      </p:pic>
    </p:spTree>
    <p:extLst>
      <p:ext uri="{BB962C8B-B14F-4D97-AF65-F5344CB8AC3E}">
        <p14:creationId xmlns:p14="http://schemas.microsoft.com/office/powerpoint/2010/main" val="2271493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Το πείραμα</a:t>
            </a:r>
            <a:endParaRPr lang="el-GR" dirty="0"/>
          </a:p>
        </p:txBody>
      </p:sp>
      <p:sp>
        <p:nvSpPr>
          <p:cNvPr id="3" name="Content Placeholder 2"/>
          <p:cNvSpPr>
            <a:spLocks noGrp="1"/>
          </p:cNvSpPr>
          <p:nvPr>
            <p:ph idx="1"/>
          </p:nvPr>
        </p:nvSpPr>
        <p:spPr/>
        <p:txBody>
          <a:bodyPr/>
          <a:lstStyle/>
          <a:p>
            <a:r>
              <a:rPr lang="el-GR" dirty="0"/>
              <a:t>Εφόσον οι ποσότητες των πρωτεινών μετρούταν στο τέλος του πειράματος, ο χρόνος δεν είναι ουσιαστικά διάσταση του μητρώου αλλά ψευδο-διάσταση, καθώς λαμβάνει την τιμή 0 για την κατάσταση των κυττάρων προ-διέγερσης και την τιμή 1 στο τέλος του πειράματος (</a:t>
            </a:r>
            <a:r>
              <a:rPr lang="el-GR" dirty="0" smtClean="0"/>
              <a:t>διέγερσης</a:t>
            </a:r>
            <a:r>
              <a:rPr lang="el-GR" dirty="0"/>
              <a:t>). Για τις ενδιάμεσες τιμές δεν γίνεται αναφορά.</a:t>
            </a:r>
          </a:p>
        </p:txBody>
      </p:sp>
    </p:spTree>
    <p:extLst>
      <p:ext uri="{BB962C8B-B14F-4D97-AF65-F5344CB8AC3E}">
        <p14:creationId xmlns:p14="http://schemas.microsoft.com/office/powerpoint/2010/main" val="3329114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l-GR" u="sng" dirty="0"/>
              <a:t>Hep3b</a:t>
            </a:r>
            <a:r>
              <a:rPr lang="el-GR" dirty="0" smtClean="0"/>
              <a:t/>
            </a:r>
            <a:br>
              <a:rPr lang="el-GR" dirty="0" smtClean="0"/>
            </a:br>
            <a:r>
              <a:rPr lang="el-GR" dirty="0"/>
              <a:t>Πρόκειται για ηπατικά επιθηλιακά κύτταρα ανθρώπων γένους αρσενικού που έχουν προσβληθεί από Ηπατίτιδα Β. Τα άτομα από τα οποία προέρχονται είναι 8 ετών. Παρουσιάζουν ενδιαφέρον καθώς γίνεται έλεγχος για ηπατο-κυτταρικό καρκίνωμα.</a:t>
            </a:r>
            <a:r>
              <a:rPr lang="el-GR" dirty="0" smtClean="0"/>
              <a:t/>
            </a:r>
            <a:br>
              <a:rPr lang="el-GR" dirty="0" smtClean="0"/>
            </a:br>
            <a:endParaRPr lang="el-GR" dirty="0"/>
          </a:p>
        </p:txBody>
      </p:sp>
    </p:spTree>
    <p:extLst>
      <p:ext uri="{BB962C8B-B14F-4D97-AF65-F5344CB8AC3E}">
        <p14:creationId xmlns:p14="http://schemas.microsoft.com/office/powerpoint/2010/main" val="3907644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n-US" u="sng" dirty="0" smtClean="0"/>
              <a:t>Hep3b</a:t>
            </a:r>
          </a:p>
          <a:p>
            <a:pPr marL="0" indent="0">
              <a:buNone/>
            </a:pPr>
            <a:endParaRPr lang="el-G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3608" y="2628900"/>
            <a:ext cx="7069214" cy="3972000"/>
          </a:xfrm>
          <a:prstGeom prst="rect">
            <a:avLst/>
          </a:prstGeom>
        </p:spPr>
      </p:pic>
    </p:spTree>
    <p:extLst>
      <p:ext uri="{BB962C8B-B14F-4D97-AF65-F5344CB8AC3E}">
        <p14:creationId xmlns:p14="http://schemas.microsoft.com/office/powerpoint/2010/main" val="917567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Lines</a:t>
            </a:r>
            <a:endParaRPr lang="el-GR" dirty="0"/>
          </a:p>
        </p:txBody>
      </p:sp>
      <p:sp>
        <p:nvSpPr>
          <p:cNvPr id="3" name="Content Placeholder 2"/>
          <p:cNvSpPr>
            <a:spLocks noGrp="1"/>
          </p:cNvSpPr>
          <p:nvPr>
            <p:ph idx="1"/>
          </p:nvPr>
        </p:nvSpPr>
        <p:spPr/>
        <p:txBody>
          <a:bodyPr/>
          <a:lstStyle/>
          <a:p>
            <a:r>
              <a:rPr lang="el-GR" u="sng" dirty="0"/>
              <a:t>Hepg2</a:t>
            </a:r>
            <a:r>
              <a:rPr lang="el-GR" dirty="0" smtClean="0"/>
              <a:t/>
            </a:r>
            <a:br>
              <a:rPr lang="el-GR" dirty="0" smtClean="0"/>
            </a:br>
            <a:r>
              <a:rPr lang="el-GR" dirty="0"/>
              <a:t>Πρόκειται για ηπατικά κύτταρα ανθρώπων γένους αρσενικού. Προέρχονται από ανθρώπους 15 ετών.</a:t>
            </a:r>
          </a:p>
        </p:txBody>
      </p:sp>
    </p:spTree>
    <p:extLst>
      <p:ext uri="{BB962C8B-B14F-4D97-AF65-F5344CB8AC3E}">
        <p14:creationId xmlns:p14="http://schemas.microsoft.com/office/powerpoint/2010/main" val="3139193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440</Words>
  <Application>Microsoft Office PowerPoint</Application>
  <PresentationFormat>On-screen Show (4:3)</PresentationFormat>
  <Paragraphs>56</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InfoGraphics</vt:lpstr>
      <vt:lpstr>Εισαγωγή</vt:lpstr>
      <vt:lpstr>Εισαγωγή</vt:lpstr>
      <vt:lpstr>Το πείραμα</vt:lpstr>
      <vt:lpstr>Το πείραμα</vt:lpstr>
      <vt:lpstr>Το πείραμα</vt:lpstr>
      <vt:lpstr>Cell Lines</vt:lpstr>
      <vt:lpstr>Cell Lines</vt:lpstr>
      <vt:lpstr>Cell Lines</vt:lpstr>
      <vt:lpstr>Cell Lines</vt:lpstr>
      <vt:lpstr>Cell Lines</vt:lpstr>
      <vt:lpstr>Cell Lines</vt:lpstr>
      <vt:lpstr>Cell Lines</vt:lpstr>
      <vt:lpstr>Cell Lines</vt:lpstr>
      <vt:lpstr>Stimuli/ Inhibitors</vt:lpstr>
      <vt:lpstr>Μετρούμενες Πρωτείνες</vt:lpstr>
      <vt:lpstr>Infographics</vt:lpstr>
      <vt:lpstr>Data-Rail</vt:lpstr>
      <vt:lpstr>Data-Rail</vt:lpstr>
      <vt:lpstr>Data-Rail</vt:lpstr>
      <vt:lpstr>Data-Rail</vt:lpstr>
      <vt:lpstr>Data-Rail</vt:lpstr>
      <vt:lpstr>Data-Rail</vt:lpstr>
      <vt:lpstr>Data-Rail</vt:lpstr>
      <vt:lpstr>3D-Bars</vt:lpstr>
      <vt:lpstr>3D-Bars</vt:lpstr>
      <vt:lpstr>3D-Bars</vt:lpstr>
      <vt:lpstr>3D-Bars</vt:lpstr>
      <vt:lpstr>3D-Bars</vt:lpstr>
      <vt:lpstr>3D-Bars</vt:lpstr>
      <vt:lpstr>3D-Bars</vt:lpstr>
      <vt:lpstr>Ερωτήσεις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InfoGraphics</dc:title>
  <dc:creator>pc</dc:creator>
  <cp:lastModifiedBy>pc</cp:lastModifiedBy>
  <cp:revision>5</cp:revision>
  <dcterms:created xsi:type="dcterms:W3CDTF">2015-02-03T23:12:48Z</dcterms:created>
  <dcterms:modified xsi:type="dcterms:W3CDTF">2015-02-03T23:52:36Z</dcterms:modified>
</cp:coreProperties>
</file>